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6"/>
  </p:notesMasterIdLst>
  <p:handoutMasterIdLst>
    <p:handoutMasterId r:id="rId17"/>
  </p:handoutMasterIdLst>
  <p:sldIdLst>
    <p:sldId id="258" r:id="rId5"/>
    <p:sldId id="404" r:id="rId6"/>
    <p:sldId id="364" r:id="rId7"/>
    <p:sldId id="365" r:id="rId8"/>
    <p:sldId id="391" r:id="rId9"/>
    <p:sldId id="405" r:id="rId10"/>
    <p:sldId id="287" r:id="rId11"/>
    <p:sldId id="288" r:id="rId12"/>
    <p:sldId id="289" r:id="rId13"/>
    <p:sldId id="407" r:id="rId14"/>
    <p:sldId id="406" r:id="rId15"/>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52" autoAdjust="0"/>
    <p:restoredTop sz="88261" autoAdjust="0"/>
  </p:normalViewPr>
  <p:slideViewPr>
    <p:cSldViewPr>
      <p:cViewPr>
        <p:scale>
          <a:sx n="50" d="100"/>
          <a:sy n="50" d="100"/>
        </p:scale>
        <p:origin x="-114" y="-1008"/>
      </p:cViewPr>
      <p:guideLst>
        <p:guide orient="horz" pos="2592"/>
        <p:guide pos="4608"/>
      </p:guideLst>
    </p:cSldViewPr>
  </p:slideViewPr>
  <p:notesTextViewPr>
    <p:cViewPr>
      <p:scale>
        <a:sx n="1" d="1"/>
        <a:sy n="1" d="1"/>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6/9/2017</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6/9/2017</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Hello, and welcome to the TI Precision Lab</a:t>
            </a:r>
            <a:r>
              <a:rPr lang="en-US" baseline="0" dirty="0" smtClean="0"/>
              <a:t> </a:t>
            </a:r>
            <a:r>
              <a:rPr lang="en-US" dirty="0" smtClean="0"/>
              <a:t>covering</a:t>
            </a:r>
            <a:r>
              <a:rPr lang="en-US" baseline="0" dirty="0" smtClean="0"/>
              <a:t> component selection for SAR ADCs.  In this video we will learn how to use Texas Instruments parametric search tools to find an amplifier that will meet your application requirements.  We will also learn how to verify that the SPICE model is accurate and sufficient for SAR drive simulations.</a:t>
            </a:r>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dirty="0"/>
          </a:p>
        </p:txBody>
      </p:sp>
    </p:spTree>
    <p:extLst>
      <p:ext uri="{BB962C8B-B14F-4D97-AF65-F5344CB8AC3E}">
        <p14:creationId xmlns:p14="http://schemas.microsoft.com/office/powerpoint/2010/main" val="4256621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next video will walk through step</a:t>
            </a:r>
            <a:r>
              <a:rPr lang="en-US" baseline="0" dirty="0" smtClean="0"/>
              <a:t> 6</a:t>
            </a:r>
            <a:r>
              <a:rPr lang="en-US" dirty="0" smtClean="0"/>
              <a:t> of the process.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10</a:t>
            </a:fld>
            <a:endParaRPr lang="en-US"/>
          </a:p>
        </p:txBody>
      </p:sp>
    </p:spTree>
    <p:extLst>
      <p:ext uri="{BB962C8B-B14F-4D97-AF65-F5344CB8AC3E}">
        <p14:creationId xmlns:p14="http://schemas.microsoft.com/office/powerpoint/2010/main" val="2899797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That concludes</a:t>
            </a:r>
            <a:r>
              <a:rPr lang="en-US" baseline="0" dirty="0" smtClean="0"/>
              <a:t> this video – thank you for watching! Please try the quiz to check your understanding of this video’s content.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video covers</a:t>
            </a:r>
            <a:r>
              <a:rPr lang="en-US" baseline="0" dirty="0" smtClean="0"/>
              <a:t> steps 4 and 5 of the process for selecting the external components for a SAR ADC.  Let’s start by choosing the right op-amp.</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1125145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over</a:t>
            </a:r>
            <a:r>
              <a:rPr lang="en-US" baseline="0" dirty="0" smtClean="0"/>
              <a:t> a thousand different amplifiers to choose from, so how do we find the right one.  TI’s parametric search engine is a good way to narrow down the choices.  To get to this tool, click on the amplifiers product are ti.com.  In the amplifiers section click on “operational amplifiers (Op Amps)”.  From here, select the “products” tab and use the quick search feature.  In this case we want a single channel amplifier, with a 5V supply.  Based on the results from the calculator, we need at least 17.8MHz of bandwidth.  After entering this information the number of choices is narrowed down to 22 devices.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3</a:t>
            </a:fld>
            <a:endParaRPr lang="en-US"/>
          </a:p>
        </p:txBody>
      </p:sp>
    </p:spTree>
    <p:extLst>
      <p:ext uri="{BB962C8B-B14F-4D97-AF65-F5344CB8AC3E}">
        <p14:creationId xmlns:p14="http://schemas.microsoft.com/office/powerpoint/2010/main" val="2246212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a:t>
            </a:r>
            <a:r>
              <a:rPr lang="en-US" baseline="0" dirty="0" smtClean="0"/>
              <a:t> this point we can continue to select filters to narrow our options.  First we can put an upper limit of 50MHz on the bandwidth.  We do this because bandwidth beyond 50MHz is probably overkill for this design.  Next, let’s choose a package style.  In this case we use SOT-23.  DC performance is also important, so we limit the offset to be less than 0.5mV.  Finally, we limit the “rating” to be “catalog” devices only.  At this point the number of choices is limited to three devices.  We select the OPA320 for our design as it has the best offset.  Note, that in some cases you may find that no devices meet your criteria.  In this case you will have to step back through the filtering process and make some compromises in your design requirements.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4</a:t>
            </a:fld>
            <a:endParaRPr lang="en-US"/>
          </a:p>
        </p:txBody>
      </p:sp>
    </p:spTree>
    <p:extLst>
      <p:ext uri="{BB962C8B-B14F-4D97-AF65-F5344CB8AC3E}">
        <p14:creationId xmlns:p14="http://schemas.microsoft.com/office/powerpoint/2010/main" val="41863018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you have</a:t>
            </a:r>
            <a:r>
              <a:rPr lang="en-US" baseline="0" dirty="0" smtClean="0"/>
              <a:t> selected your amplifier you need to get a TINA SPICE model as the ADC drive optimization and verification is done in SPICE.  The best way to find the model is to go to the tools and software tab on the ti.com landing page for that product.  In some case this model is included with the TINA SPICE software package but it is better to get the model from ti.com as this assure that you get the most up to date model.  Also, it is recommend that you download and open the “reference design” as this is a pre-wired test circuit that you can used as the basis for your design.</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5</a:t>
            </a:fld>
            <a:endParaRPr lang="en-US"/>
          </a:p>
        </p:txBody>
      </p:sp>
    </p:spTree>
    <p:extLst>
      <p:ext uri="{BB962C8B-B14F-4D97-AF65-F5344CB8AC3E}">
        <p14:creationId xmlns:p14="http://schemas.microsoft.com/office/powerpoint/2010/main" val="27560157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now move on and</a:t>
            </a:r>
            <a:r>
              <a:rPr lang="en-US" baseline="0" dirty="0" smtClean="0"/>
              <a:t> verify the op-amp simulation model.</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6</a:t>
            </a:fld>
            <a:endParaRPr lang="en-US"/>
          </a:p>
        </p:txBody>
      </p:sp>
    </p:spTree>
    <p:extLst>
      <p:ext uri="{BB962C8B-B14F-4D97-AF65-F5344CB8AC3E}">
        <p14:creationId xmlns:p14="http://schemas.microsoft.com/office/powerpoint/2010/main" val="9843382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It is very important</a:t>
            </a:r>
            <a:r>
              <a:rPr lang="en-US" baseline="0" dirty="0" smtClean="0"/>
              <a:t> to verify the accuracy of the model you use for SAR drive simulations.  For this kind of application, bandwidth, open loop gain, and </a:t>
            </a:r>
            <a:r>
              <a:rPr lang="en-US" u="none" baseline="0" dirty="0" smtClean="0"/>
              <a:t>open loop </a:t>
            </a:r>
            <a:r>
              <a:rPr lang="en-US" baseline="0" dirty="0" smtClean="0"/>
              <a:t>output impedance are important to achieve accurate results.  Most modern models are sophisticated and cover these and many other parameters.  However, it’s easy to check the models and it’s better to be confidant in its operation.  This slide shows how you would test the model for open loop gain.  First, for this test the amplifier needs to be in the linear operating range.  So in this case the input signal is set to 2.5V to make sure that the output is at mid scale and not driving into a rail.  The feedback network contains a large 1T Henry inductor to open the loop for AC signals and short the loop for dc signals.  This allows for a good DC operating point but keeps the loop open so that we can do open loop analysis.  The 1T Farad capacitor disconnects the AC signal for the DC operating point and connects the source for any AC frequencies </a:t>
            </a:r>
            <a:r>
              <a:rPr lang="en-US" u="none" baseline="0" dirty="0" smtClean="0"/>
              <a:t>of interest</a:t>
            </a:r>
            <a:r>
              <a:rPr lang="en-US" baseline="0" dirty="0" smtClean="0"/>
              <a:t>.  In the center we show the TINA spice simulation results, and at the right we show the data sheet specification for open loop gain.  To compare two plots look at a few points on the magnitude and phase plot.  Some key points to consider are the dc gain, and the unity gain bandwidth on the magnitude plot.  In the phase plot check the phase at the unity gain bandwidth frequency.  Note that sometimes the phase plot will be off by a 180</a:t>
            </a:r>
            <a:r>
              <a:rPr lang="en-US" baseline="0" dirty="0" smtClean="0">
                <a:latin typeface="Calibri"/>
              </a:rPr>
              <a:t>⁰ as the phase depends on how the circuit is measured.  In this example you see good agreement between the simulated results and the data sheet curve.</a:t>
            </a:r>
            <a:endParaRPr lang="en-US" baseline="0" dirty="0" smtClean="0"/>
          </a:p>
        </p:txBody>
      </p:sp>
      <p:sp>
        <p:nvSpPr>
          <p:cNvPr id="4" name="Slide Number Placeholder 3"/>
          <p:cNvSpPr>
            <a:spLocks noGrp="1"/>
          </p:cNvSpPr>
          <p:nvPr>
            <p:ph type="sldNum" sz="quarter" idx="10"/>
          </p:nvPr>
        </p:nvSpPr>
        <p:spPr/>
        <p:txBody>
          <a:bodyPr/>
          <a:lstStyle/>
          <a:p>
            <a:fld id="{F603C3B5-9CFC-4B60-AD1F-942309290D4C}"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important curve</a:t>
            </a:r>
            <a:r>
              <a:rPr lang="en-US" baseline="0" dirty="0" smtClean="0"/>
              <a:t> is the open loop output impedance.  This curve is ideally flat and low for fastest ADC settling.  The circuit used for this test is similar to the open loop gain test, as the feedback loop is broken for AC but is shorted for DC operation.  The output here is connected to an AC current generator, and a voltage measurement probe is included.  Also notice that the input is biased so that the output will be in a linear voltage range.  Again, for any simulation it is important to verify the DC operation before the AC simulation.  This helps avoid problems caused by incorrect wiring.  Once the circuit is connected and it’s DC operation was confirmed you can run the “AC Analysis&gt;AC Transfer Characteristic”.  For this simulation the output voltage is equal to the open loop output impedance, that </a:t>
            </a:r>
            <a:r>
              <a:rPr lang="en-US" u="none" baseline="0" dirty="0" smtClean="0"/>
              <a:t>is Zo (dB) = Vout (dB).  Make sure that you change the vertical axis to logarithmic and scale to match the data sheet curve.</a:t>
            </a:r>
            <a:r>
              <a:rPr lang="en-US" baseline="0" dirty="0" smtClean="0"/>
              <a:t>  In this case, you can see that the simulation result closely matches the data sheet specification so this model has properly modeled open loop output impedance.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8</a:t>
            </a:fld>
            <a:endParaRPr lang="en-US"/>
          </a:p>
        </p:txBody>
      </p:sp>
    </p:spTree>
    <p:extLst>
      <p:ext uri="{BB962C8B-B14F-4D97-AF65-F5344CB8AC3E}">
        <p14:creationId xmlns:p14="http://schemas.microsoft.com/office/powerpoint/2010/main" val="3244473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a:t>
            </a:r>
            <a:r>
              <a:rPr lang="en-US" baseline="0" dirty="0" smtClean="0"/>
              <a:t> amplifier data sheets will provide an open loop output </a:t>
            </a:r>
            <a:r>
              <a:rPr lang="en-US" u="none" baseline="0" dirty="0" smtClean="0"/>
              <a:t>impedance (Zo) specification, and others will provide a closed loop (Zout) curve</a:t>
            </a:r>
            <a:r>
              <a:rPr lang="en-US" baseline="0" dirty="0" smtClean="0"/>
              <a:t>.  The two curves are directly related so it is sufficient to verify either curve.  So in cases where the data sheet provides a closed loop output impedance curve, you can simulate this test circuit.  </a:t>
            </a:r>
            <a:r>
              <a:rPr lang="en-US" u="none" baseline="0" dirty="0" smtClean="0"/>
              <a:t>One key tip to decide if the impedance curve is open loop out impedance (Zo) or closed loop output impedance (Zout) is to see if the curve specifies a gain for the test condition.   In our example we see three curves and each specifies a gin (G-=1, G=10, G=100) indicating that these are closed loop output impedance curves (Zout).  Since this is closed loop impedance the feedback network is set according to the required gain.  This example shows a gain of 1, but other gains may be needed depending on the data sheet graph.  The output is connected to a current generator and a voltage measurement probe.  Closed loop output impedance is equal to the output voltage in this simulation, that is Zout (dB) = Vout(dB). By changing the Y-axis to Logarithmic we get Zout in ohms (Zout(ohms) = Vout(Logarithmic)).   Notice that the simulation results closely match the data sheet curve for unity gain.</a:t>
            </a:r>
            <a:endParaRPr lang="en-US" u="none"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9</a:t>
            </a:fld>
            <a:endParaRPr lang="en-US"/>
          </a:p>
        </p:txBody>
      </p:sp>
    </p:spTree>
    <p:extLst>
      <p:ext uri="{BB962C8B-B14F-4D97-AF65-F5344CB8AC3E}">
        <p14:creationId xmlns:p14="http://schemas.microsoft.com/office/powerpoint/2010/main" val="606184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notesSlide" Target="../notesSlides/notesSlide7.xml"/><Relationship Id="rId7" Type="http://schemas.openxmlformats.org/officeDocument/2006/relationships/oleObject" Target="../embeddings/oleObject2.bin"/><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15.emf"/><Relationship Id="rId5" Type="http://schemas.openxmlformats.org/officeDocument/2006/relationships/package" Target="../embeddings/Microsoft_Visio_Drawing111.vsdx"/><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notesSlide" Target="../notesSlides/notesSlide8.xml"/><Relationship Id="rId7" Type="http://schemas.openxmlformats.org/officeDocument/2006/relationships/package" Target="../embeddings/Microsoft_Visio_Drawing222.vsdx"/><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17.wmf"/><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notesSlide" Target="../notesSlides/notesSlide9.xml"/><Relationship Id="rId7" Type="http://schemas.openxmlformats.org/officeDocument/2006/relationships/oleObject" Target="../embeddings/oleObject6.bin"/><Relationship Id="rId2" Type="http://schemas.openxmlformats.org/officeDocument/2006/relationships/slideLayout" Target="../slideLayouts/slideLayout5.xml"/><Relationship Id="rId1" Type="http://schemas.openxmlformats.org/officeDocument/2006/relationships/vmlDrawing" Target="../drawings/vmlDrawing3.vml"/><Relationship Id="rId6" Type="http://schemas.openxmlformats.org/officeDocument/2006/relationships/image" Target="../media/image19.emf"/><Relationship Id="rId5" Type="http://schemas.openxmlformats.org/officeDocument/2006/relationships/package" Target="../embeddings/Microsoft_Visio_Drawing333.vsdx"/><Relationship Id="rId4"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r>
              <a:rPr lang="en-US" sz="4800" dirty="0" smtClean="0">
                <a:solidFill>
                  <a:srgbClr val="DE0000"/>
                </a:solidFill>
              </a:rPr>
              <a:t>Selecting </a:t>
            </a:r>
            <a:r>
              <a:rPr lang="en-US" sz="4800" dirty="0">
                <a:solidFill>
                  <a:srgbClr val="DE0000"/>
                </a:solidFill>
              </a:rPr>
              <a:t>and </a:t>
            </a:r>
            <a:r>
              <a:rPr lang="en-US" sz="4800" dirty="0" smtClean="0">
                <a:solidFill>
                  <a:srgbClr val="DE0000"/>
                </a:solidFill>
              </a:rPr>
              <a:t>Verifying the</a:t>
            </a:r>
            <a:br>
              <a:rPr lang="en-US" sz="4800" dirty="0" smtClean="0">
                <a:solidFill>
                  <a:srgbClr val="DE0000"/>
                </a:solidFill>
              </a:rPr>
            </a:br>
            <a:r>
              <a:rPr lang="en-US" sz="4800" dirty="0" smtClean="0">
                <a:solidFill>
                  <a:srgbClr val="DE0000"/>
                </a:solidFill>
              </a:rPr>
              <a:t>Driver Amplifier</a:t>
            </a:r>
            <a:br>
              <a:rPr lang="en-US" sz="4800" dirty="0" smtClean="0">
                <a:solidFill>
                  <a:srgbClr val="DE0000"/>
                </a:solidFill>
              </a:rPr>
            </a:br>
            <a:r>
              <a:rPr lang="en-US" sz="2800" dirty="0" smtClean="0">
                <a:solidFill>
                  <a:srgbClr val="DE0000"/>
                </a:solidFill>
              </a:rPr>
              <a:t>TIPL 4402 </a:t>
            </a:r>
            <a:r>
              <a:rPr lang="en-US" sz="2800" dirty="0">
                <a:solidFill>
                  <a:srgbClr val="DE0000"/>
                </a:solidFill>
              </a:rPr>
              <a:t/>
            </a:r>
            <a:br>
              <a:rPr lang="en-US" sz="2800" dirty="0">
                <a:solidFill>
                  <a:srgbClr val="DE0000"/>
                </a:solidFill>
              </a:rPr>
            </a:br>
            <a:r>
              <a:rPr lang="en-US" sz="2800" dirty="0">
                <a:solidFill>
                  <a:srgbClr val="DE0000"/>
                </a:solidFill>
              </a:rPr>
              <a:t>TI Precision Labs </a:t>
            </a:r>
            <a:r>
              <a:rPr lang="en-US" sz="2800">
                <a:solidFill>
                  <a:srgbClr val="DE0000"/>
                </a:solidFill>
              </a:rPr>
              <a:t>– </a:t>
            </a:r>
            <a:r>
              <a:rPr lang="en-US" sz="2800" smtClean="0">
                <a:solidFill>
                  <a:srgbClr val="DE0000"/>
                </a:solidFill>
              </a:rPr>
              <a:t>ADCs</a:t>
            </a:r>
            <a:endParaRPr lang="en-US" sz="2200" dirty="0"/>
          </a:p>
        </p:txBody>
      </p:sp>
      <p:sp>
        <p:nvSpPr>
          <p:cNvPr id="3" name="Subtitle 2"/>
          <p:cNvSpPr>
            <a:spLocks noGrp="1"/>
          </p:cNvSpPr>
          <p:nvPr>
            <p:ph type="subTitle" idx="1"/>
          </p:nvPr>
        </p:nvSpPr>
        <p:spPr>
          <a:xfrm>
            <a:off x="548640" y="4709161"/>
            <a:ext cx="13533120" cy="1783080"/>
          </a:xfrm>
        </p:spPr>
        <p:txBody>
          <a:bodyPr/>
          <a:lstStyle/>
          <a:p>
            <a:pPr lvl="0"/>
            <a:r>
              <a:rPr lang="en-US" sz="2400" dirty="0">
                <a:solidFill>
                  <a:srgbClr val="000000"/>
                </a:solidFill>
              </a:rPr>
              <a:t>Created by </a:t>
            </a:r>
            <a:r>
              <a:rPr lang="en-US" sz="2400" smtClean="0">
                <a:solidFill>
                  <a:srgbClr val="000000"/>
                </a:solidFill>
              </a:rPr>
              <a:t>Tim Green, Art </a:t>
            </a:r>
            <a:r>
              <a:rPr lang="en-US" sz="2400" dirty="0">
                <a:solidFill>
                  <a:srgbClr val="000000"/>
                </a:solidFill>
              </a:rPr>
              <a:t>Kay</a:t>
            </a:r>
          </a:p>
          <a:p>
            <a:pPr lvl="0"/>
            <a:r>
              <a:rPr lang="en-US" sz="2400" dirty="0">
                <a:solidFill>
                  <a:srgbClr val="000000"/>
                </a:solidFill>
              </a:rPr>
              <a:t>Presented by Peggy Liska</a:t>
            </a:r>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2373588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2B97888F-6AF7-4263-B69D-592D8C33BAC7}" type="slidenum">
              <a:rPr lang="en-US" smtClean="0"/>
              <a:pPr>
                <a:defRPr/>
              </a:pPr>
              <a:t>10</a:t>
            </a:fld>
            <a:endParaRPr lang="en-US" dirty="0"/>
          </a:p>
        </p:txBody>
      </p:sp>
      <p:sp>
        <p:nvSpPr>
          <p:cNvPr id="7" name="Title 1"/>
          <p:cNvSpPr txBox="1">
            <a:spLocks/>
          </p:cNvSpPr>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lvl1pPr algn="l" rtl="0" eaLnBrk="0" fontAlgn="base" hangingPunct="0">
              <a:lnSpc>
                <a:spcPct val="85000"/>
              </a:lnSpc>
              <a:spcBef>
                <a:spcPct val="0"/>
              </a:spcBef>
              <a:spcAft>
                <a:spcPct val="0"/>
              </a:spcAft>
              <a:defRPr sz="64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defTabSz="914400"/>
            <a:r>
              <a:rPr lang="en-US" kern="0" dirty="0" smtClean="0"/>
              <a:t>Agenda – next video… </a:t>
            </a:r>
            <a:endParaRPr lang="en-US" kern="0" dirty="0"/>
          </a:p>
        </p:txBody>
      </p:sp>
      <p:sp>
        <p:nvSpPr>
          <p:cNvPr id="8" name="Content Placeholder 2"/>
          <p:cNvSpPr txBox="1">
            <a:spLocks/>
          </p:cNvSpPr>
          <p:nvPr/>
        </p:nvSpPr>
        <p:spPr bwMode="auto">
          <a:xfrm>
            <a:off x="533406" y="1258172"/>
            <a:ext cx="13548360" cy="5935118"/>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Bef>
                <a:spcPts val="1067"/>
              </a:spcBef>
              <a:spcAft>
                <a:spcPct val="0"/>
              </a:spcAft>
              <a:buFontTx/>
              <a:buNone/>
              <a:defRPr sz="2900" b="1">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pPr marL="514350" indent="-514350" defTabSz="914400">
              <a:buFont typeface="+mj-lt"/>
              <a:buAutoNum type="arabicPeriod"/>
            </a:pPr>
            <a:r>
              <a:rPr lang="en-US" kern="0" dirty="0" smtClean="0"/>
              <a:t>SAR Operation Overview</a:t>
            </a:r>
          </a:p>
          <a:p>
            <a:pPr marL="514350" indent="-514350" defTabSz="914400">
              <a:buFont typeface="+mj-lt"/>
              <a:buAutoNum type="arabicPeriod"/>
            </a:pPr>
            <a:r>
              <a:rPr lang="en-US" kern="0" dirty="0" smtClean="0"/>
              <a:t>Select the data converter</a:t>
            </a:r>
          </a:p>
          <a:p>
            <a:pPr marL="514350" indent="-514350" defTabSz="914400">
              <a:buFont typeface="+mj-lt"/>
              <a:buAutoNum type="arabicPeriod"/>
            </a:pPr>
            <a:r>
              <a:rPr lang="en-US" kern="0" dirty="0" smtClean="0"/>
              <a:t>Use the Calculator to find amplifier and RC filter</a:t>
            </a:r>
          </a:p>
          <a:p>
            <a:pPr marL="514350" indent="-514350" defTabSz="914400">
              <a:buFont typeface="+mj-lt"/>
              <a:buAutoNum type="arabicPeriod"/>
            </a:pPr>
            <a:r>
              <a:rPr lang="en-US" kern="0" dirty="0" smtClean="0"/>
              <a:t>Find the Op Amp</a:t>
            </a:r>
          </a:p>
          <a:p>
            <a:pPr marL="514350" indent="-514350" defTabSz="914400">
              <a:buFont typeface="+mj-lt"/>
              <a:buAutoNum type="arabicPeriod"/>
            </a:pPr>
            <a:r>
              <a:rPr lang="en-US" kern="0" dirty="0" smtClean="0"/>
              <a:t>Verify the Op Amp Model</a:t>
            </a:r>
          </a:p>
          <a:p>
            <a:pPr marL="514350" indent="-514350" defTabSz="914400">
              <a:buFont typeface="+mj-lt"/>
              <a:buAutoNum type="arabicPeriod"/>
            </a:pPr>
            <a:r>
              <a:rPr lang="en-US" kern="0" dirty="0" smtClean="0">
                <a:solidFill>
                  <a:srgbClr val="FF0000"/>
                </a:solidFill>
              </a:rPr>
              <a:t>Building the SAR Model</a:t>
            </a:r>
          </a:p>
          <a:p>
            <a:pPr marL="514350" indent="-514350" defTabSz="914400">
              <a:buFont typeface="+mj-lt"/>
              <a:buAutoNum type="arabicPeriod"/>
            </a:pPr>
            <a:r>
              <a:rPr lang="en-US" kern="0" dirty="0" smtClean="0"/>
              <a:t>Refine the </a:t>
            </a:r>
            <a:r>
              <a:rPr lang="en-US" kern="0" dirty="0" err="1" smtClean="0"/>
              <a:t>Rfilt</a:t>
            </a:r>
            <a:r>
              <a:rPr lang="en-US" kern="0" dirty="0" smtClean="0"/>
              <a:t> and </a:t>
            </a:r>
            <a:r>
              <a:rPr lang="en-US" kern="0" dirty="0" err="1" smtClean="0"/>
              <a:t>Cfilt</a:t>
            </a:r>
            <a:r>
              <a:rPr lang="en-US" kern="0" dirty="0" smtClean="0"/>
              <a:t> values</a:t>
            </a:r>
          </a:p>
          <a:p>
            <a:pPr marL="514350" indent="-514350" defTabSz="914400">
              <a:buFont typeface="+mj-lt"/>
              <a:buAutoNum type="arabicPeriod"/>
            </a:pPr>
            <a:r>
              <a:rPr lang="en-US" kern="0" dirty="0" smtClean="0"/>
              <a:t>Final simulations</a:t>
            </a:r>
          </a:p>
          <a:p>
            <a:pPr marL="514350" indent="-514350" defTabSz="914400">
              <a:buFont typeface="+mj-lt"/>
              <a:buAutoNum type="arabicPeriod"/>
            </a:pPr>
            <a:r>
              <a:rPr lang="en-US" kern="0" dirty="0" smtClean="0"/>
              <a:t>Measured Results</a:t>
            </a:r>
          </a:p>
          <a:p>
            <a:pPr marL="514350" indent="-514350" defTabSz="914400">
              <a:buFont typeface="+mj-lt"/>
              <a:buAutoNum type="arabicPeriod"/>
            </a:pPr>
            <a:r>
              <a:rPr lang="en-US" kern="0" dirty="0" smtClean="0"/>
              <a:t> SAR Drive Calculator Algorithm</a:t>
            </a:r>
          </a:p>
          <a:p>
            <a:pPr marL="514350" indent="-514350" defTabSz="914400">
              <a:buFont typeface="+mj-lt"/>
              <a:buAutoNum type="arabicPeriod"/>
            </a:pPr>
            <a:endParaRPr lang="en-US" kern="0" dirty="0"/>
          </a:p>
        </p:txBody>
      </p:sp>
    </p:spTree>
    <p:extLst>
      <p:ext uri="{BB962C8B-B14F-4D97-AF65-F5344CB8AC3E}">
        <p14:creationId xmlns:p14="http://schemas.microsoft.com/office/powerpoint/2010/main" val="4976929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840" y="3006833"/>
            <a:ext cx="13533120" cy="2194562"/>
          </a:xfrm>
        </p:spPr>
        <p:txBody>
          <a:bodyPr/>
          <a:lstStyle/>
          <a:p>
            <a:pPr algn="ctr"/>
            <a:r>
              <a:rPr lang="en-US" sz="9600" dirty="0">
                <a:solidFill>
                  <a:srgbClr val="DE0000"/>
                </a:solidFill>
              </a:rPr>
              <a:t>Thanks for your time!</a:t>
            </a:r>
            <a:br>
              <a:rPr lang="en-US" sz="9600" dirty="0">
                <a:solidFill>
                  <a:srgbClr val="DE0000"/>
                </a:solidFill>
              </a:rPr>
            </a:br>
            <a:r>
              <a:rPr lang="en-US" sz="9600" dirty="0">
                <a:solidFill>
                  <a:srgbClr val="DE0000"/>
                </a:solidFill>
              </a:rPr>
              <a:t>Please try the quiz.</a:t>
            </a:r>
            <a:endParaRPr lang="en-US" sz="6400" dirty="0">
              <a:solidFill>
                <a:srgbClr val="DE0000"/>
              </a:solidFill>
            </a:endParaRPr>
          </a:p>
        </p:txBody>
      </p:sp>
      <p:sp>
        <p:nvSpPr>
          <p:cNvPr id="4" name="Slide Number Placeholder 3"/>
          <p:cNvSpPr>
            <a:spLocks noGrp="1"/>
          </p:cNvSpPr>
          <p:nvPr>
            <p:ph type="sldNum" sz="quarter" idx="10"/>
          </p:nvPr>
        </p:nvSpPr>
        <p:spPr/>
        <p:txBody>
          <a:bodyPr/>
          <a:lstStyle/>
          <a:p>
            <a:fld id="{3B20521C-F793-4067-BB07-C7AF74E21EF3}" type="slidenum">
              <a:rPr lang="en-US" smtClean="0"/>
              <a:pPr/>
              <a:t>11</a:t>
            </a:fld>
            <a:endParaRPr lang="en-US"/>
          </a:p>
        </p:txBody>
      </p:sp>
    </p:spTree>
    <p:extLst>
      <p:ext uri="{BB962C8B-B14F-4D97-AF65-F5344CB8AC3E}">
        <p14:creationId xmlns:p14="http://schemas.microsoft.com/office/powerpoint/2010/main" val="3558431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2B97888F-6AF7-4263-B69D-592D8C33BAC7}" type="slidenum">
              <a:rPr lang="en-US" smtClean="0"/>
              <a:pPr>
                <a:defRPr/>
              </a:pPr>
              <a:t>2</a:t>
            </a:fld>
            <a:endParaRPr lang="en-US"/>
          </a:p>
        </p:txBody>
      </p:sp>
      <p:sp>
        <p:nvSpPr>
          <p:cNvPr id="7" name="Title 1"/>
          <p:cNvSpPr txBox="1">
            <a:spLocks/>
          </p:cNvSpPr>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lvl1pPr algn="l" rtl="0" eaLnBrk="0" fontAlgn="base" hangingPunct="0">
              <a:lnSpc>
                <a:spcPct val="85000"/>
              </a:lnSpc>
              <a:spcBef>
                <a:spcPct val="0"/>
              </a:spcBef>
              <a:spcAft>
                <a:spcPct val="0"/>
              </a:spcAft>
              <a:defRPr sz="64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defTabSz="914400"/>
            <a:r>
              <a:rPr lang="en-US" kern="0" smtClean="0"/>
              <a:t>Agenda </a:t>
            </a:r>
            <a:endParaRPr lang="en-US" kern="0" dirty="0"/>
          </a:p>
        </p:txBody>
      </p:sp>
      <p:sp>
        <p:nvSpPr>
          <p:cNvPr id="8" name="Content Placeholder 2"/>
          <p:cNvSpPr txBox="1">
            <a:spLocks/>
          </p:cNvSpPr>
          <p:nvPr/>
        </p:nvSpPr>
        <p:spPr bwMode="auto">
          <a:xfrm>
            <a:off x="533406" y="1258172"/>
            <a:ext cx="13548360" cy="5935118"/>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Bef>
                <a:spcPts val="1067"/>
              </a:spcBef>
              <a:spcAft>
                <a:spcPct val="0"/>
              </a:spcAft>
              <a:buFontTx/>
              <a:buNone/>
              <a:defRPr sz="2900" b="1">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pPr marL="514350" indent="-514350" defTabSz="914400">
              <a:buFont typeface="+mj-lt"/>
              <a:buAutoNum type="arabicPeriod"/>
            </a:pPr>
            <a:r>
              <a:rPr lang="en-US" kern="0" dirty="0" smtClean="0"/>
              <a:t>SAR Operation Overview</a:t>
            </a:r>
          </a:p>
          <a:p>
            <a:pPr marL="514350" indent="-514350" defTabSz="914400">
              <a:buFont typeface="+mj-lt"/>
              <a:buAutoNum type="arabicPeriod"/>
            </a:pPr>
            <a:r>
              <a:rPr lang="en-US" kern="0" dirty="0" smtClean="0"/>
              <a:t>Select the data converter</a:t>
            </a:r>
          </a:p>
          <a:p>
            <a:pPr marL="514350" indent="-514350" defTabSz="914400">
              <a:buFont typeface="+mj-lt"/>
              <a:buAutoNum type="arabicPeriod"/>
            </a:pPr>
            <a:r>
              <a:rPr lang="en-US" kern="0" dirty="0" smtClean="0"/>
              <a:t>Use the Calculator to find amplifier and RC filter</a:t>
            </a:r>
          </a:p>
          <a:p>
            <a:pPr marL="514350" indent="-514350" defTabSz="914400">
              <a:buFont typeface="+mj-lt"/>
              <a:buAutoNum type="arabicPeriod"/>
            </a:pPr>
            <a:r>
              <a:rPr lang="en-US" kern="0" dirty="0" smtClean="0">
                <a:solidFill>
                  <a:srgbClr val="FF0000"/>
                </a:solidFill>
              </a:rPr>
              <a:t>Find the Op Amp</a:t>
            </a:r>
          </a:p>
          <a:p>
            <a:pPr marL="514350" indent="-514350" defTabSz="914400">
              <a:buFont typeface="+mj-lt"/>
              <a:buAutoNum type="arabicPeriod"/>
            </a:pPr>
            <a:r>
              <a:rPr lang="en-US" kern="0" dirty="0" smtClean="0"/>
              <a:t>Verify the Op Amp Model</a:t>
            </a:r>
          </a:p>
          <a:p>
            <a:pPr marL="514350" indent="-514350" defTabSz="914400">
              <a:buFont typeface="+mj-lt"/>
              <a:buAutoNum type="arabicPeriod"/>
            </a:pPr>
            <a:r>
              <a:rPr lang="en-US" kern="0" dirty="0" smtClean="0"/>
              <a:t>Building the SAR Model</a:t>
            </a:r>
          </a:p>
          <a:p>
            <a:pPr marL="514350" indent="-514350" defTabSz="914400">
              <a:buFont typeface="+mj-lt"/>
              <a:buAutoNum type="arabicPeriod"/>
            </a:pPr>
            <a:r>
              <a:rPr lang="en-US" kern="0" dirty="0" smtClean="0"/>
              <a:t>Refine the </a:t>
            </a:r>
            <a:r>
              <a:rPr lang="en-US" kern="0" dirty="0" err="1" smtClean="0"/>
              <a:t>Rfilt</a:t>
            </a:r>
            <a:r>
              <a:rPr lang="en-US" kern="0" dirty="0" smtClean="0"/>
              <a:t> and </a:t>
            </a:r>
            <a:r>
              <a:rPr lang="en-US" kern="0" dirty="0" err="1" smtClean="0"/>
              <a:t>Cfilt</a:t>
            </a:r>
            <a:r>
              <a:rPr lang="en-US" kern="0" dirty="0" smtClean="0"/>
              <a:t> values</a:t>
            </a:r>
          </a:p>
          <a:p>
            <a:pPr marL="514350" indent="-514350" defTabSz="914400">
              <a:buFont typeface="+mj-lt"/>
              <a:buAutoNum type="arabicPeriod"/>
            </a:pPr>
            <a:r>
              <a:rPr lang="en-US" kern="0" dirty="0" smtClean="0"/>
              <a:t>Final simulations</a:t>
            </a:r>
          </a:p>
          <a:p>
            <a:pPr marL="514350" indent="-514350" defTabSz="914400">
              <a:buFont typeface="+mj-lt"/>
              <a:buAutoNum type="arabicPeriod"/>
            </a:pPr>
            <a:r>
              <a:rPr lang="en-US" kern="0" dirty="0" smtClean="0"/>
              <a:t>Measured Results</a:t>
            </a:r>
          </a:p>
          <a:p>
            <a:pPr marL="514350" indent="-514350" defTabSz="914400">
              <a:buFont typeface="+mj-lt"/>
              <a:buAutoNum type="arabicPeriod"/>
            </a:pPr>
            <a:r>
              <a:rPr lang="en-US" kern="0" dirty="0" smtClean="0"/>
              <a:t> SAR Drive Calculator Algorithm</a:t>
            </a:r>
          </a:p>
          <a:p>
            <a:pPr marL="514350" indent="-514350" defTabSz="914400">
              <a:buFont typeface="+mj-lt"/>
              <a:buAutoNum type="arabicPeriod"/>
            </a:pPr>
            <a:endParaRPr lang="en-US" kern="0" dirty="0"/>
          </a:p>
        </p:txBody>
      </p:sp>
    </p:spTree>
    <p:extLst>
      <p:ext uri="{BB962C8B-B14F-4D97-AF65-F5344CB8AC3E}">
        <p14:creationId xmlns:p14="http://schemas.microsoft.com/office/powerpoint/2010/main" val="39455247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26" t="24807" r="65790" b="9518"/>
          <a:stretch/>
        </p:blipFill>
        <p:spPr bwMode="auto">
          <a:xfrm>
            <a:off x="9791915" y="1143207"/>
            <a:ext cx="4228885" cy="4571793"/>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lstStyle/>
          <a:p>
            <a:r>
              <a:rPr lang="en-US" dirty="0" smtClean="0"/>
              <a:t>Find the Op Amp</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3</a:t>
            </a:fld>
            <a:endParaRPr lang="en-US"/>
          </a:p>
        </p:txBody>
      </p:sp>
      <p:pic>
        <p:nvPicPr>
          <p:cNvPr id="23554"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 t="3334" r="64254" b="18315"/>
          <a:stretch/>
        </p:blipFill>
        <p:spPr bwMode="auto">
          <a:xfrm>
            <a:off x="228600" y="1126178"/>
            <a:ext cx="4367151" cy="5373320"/>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pic>
        <p:nvPicPr>
          <p:cNvPr id="23555"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8182" r="62035" b="27056"/>
          <a:stretch/>
        </p:blipFill>
        <p:spPr bwMode="auto">
          <a:xfrm>
            <a:off x="4876800" y="1143000"/>
            <a:ext cx="4638304" cy="4441372"/>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sp>
        <p:nvSpPr>
          <p:cNvPr id="5" name="Rounded Rectangle 4"/>
          <p:cNvSpPr/>
          <p:nvPr/>
        </p:nvSpPr>
        <p:spPr>
          <a:xfrm>
            <a:off x="1523999" y="5410200"/>
            <a:ext cx="888175" cy="2286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5029200" y="3239985"/>
            <a:ext cx="2133600" cy="41761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flipV="1">
            <a:off x="11277600" y="5322809"/>
            <a:ext cx="0" cy="69699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a:xfrm>
            <a:off x="9862900" y="5943599"/>
            <a:ext cx="3624500" cy="1384615"/>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0051897" y="6004776"/>
            <a:ext cx="3435503" cy="1323439"/>
          </a:xfrm>
          <a:prstGeom prst="rect">
            <a:avLst/>
          </a:prstGeom>
          <a:noFill/>
        </p:spPr>
        <p:txBody>
          <a:bodyPr wrap="square" rtlCol="0">
            <a:spAutoFit/>
          </a:bodyPr>
          <a:lstStyle/>
          <a:p>
            <a:r>
              <a:rPr lang="en-US" sz="2000" dirty="0" smtClean="0"/>
              <a:t>Channel Count = 1</a:t>
            </a:r>
          </a:p>
          <a:p>
            <a:r>
              <a:rPr lang="en-US" sz="2000" dirty="0" smtClean="0"/>
              <a:t>Supply Voltage = 5V</a:t>
            </a:r>
          </a:p>
          <a:p>
            <a:r>
              <a:rPr lang="en-US" sz="2000" dirty="0" smtClean="0"/>
              <a:t>Gain Bandwidth = 17.8MHz</a:t>
            </a:r>
          </a:p>
          <a:p>
            <a:r>
              <a:rPr lang="en-US" sz="2000" dirty="0" smtClean="0"/>
              <a:t>22 devices left!</a:t>
            </a:r>
            <a:endParaRPr lang="en-US" sz="2000" dirty="0"/>
          </a:p>
        </p:txBody>
      </p:sp>
      <p:cxnSp>
        <p:nvCxnSpPr>
          <p:cNvPr id="19" name="Straight Arrow Connector 18"/>
          <p:cNvCxnSpPr/>
          <p:nvPr/>
        </p:nvCxnSpPr>
        <p:spPr>
          <a:xfrm flipV="1">
            <a:off x="6629400" y="5307785"/>
            <a:ext cx="0" cy="69699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4953000" y="5930490"/>
            <a:ext cx="4028704" cy="1217436"/>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4953000" y="5991666"/>
            <a:ext cx="4190999" cy="1015663"/>
          </a:xfrm>
          <a:prstGeom prst="rect">
            <a:avLst/>
          </a:prstGeom>
          <a:noFill/>
        </p:spPr>
        <p:txBody>
          <a:bodyPr wrap="square" rtlCol="0">
            <a:spAutoFit/>
          </a:bodyPr>
          <a:lstStyle/>
          <a:p>
            <a:r>
              <a:rPr lang="en-US" sz="2000" dirty="0" smtClean="0"/>
              <a:t>Select </a:t>
            </a:r>
          </a:p>
          <a:p>
            <a:r>
              <a:rPr lang="en-US" sz="2000" dirty="0" smtClean="0"/>
              <a:t>Operational Amplifiers (Op Amps)</a:t>
            </a:r>
          </a:p>
          <a:p>
            <a:r>
              <a:rPr lang="en-US" sz="2000" dirty="0" smtClean="0"/>
              <a:t>1464 different choices!</a:t>
            </a:r>
            <a:endParaRPr lang="en-US" sz="2000" dirty="0"/>
          </a:p>
        </p:txBody>
      </p:sp>
      <p:cxnSp>
        <p:nvCxnSpPr>
          <p:cNvPr id="18" name="Straight Arrow Connector 17"/>
          <p:cNvCxnSpPr/>
          <p:nvPr/>
        </p:nvCxnSpPr>
        <p:spPr>
          <a:xfrm flipV="1">
            <a:off x="1913681" y="5695147"/>
            <a:ext cx="0" cy="131525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838200" y="6705600"/>
            <a:ext cx="2209800" cy="501044"/>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923081" y="6766776"/>
            <a:ext cx="2353519" cy="400110"/>
          </a:xfrm>
          <a:prstGeom prst="rect">
            <a:avLst/>
          </a:prstGeom>
          <a:noFill/>
        </p:spPr>
        <p:txBody>
          <a:bodyPr wrap="square" rtlCol="0">
            <a:spAutoFit/>
          </a:bodyPr>
          <a:lstStyle/>
          <a:p>
            <a:r>
              <a:rPr lang="en-US" sz="2000" dirty="0" smtClean="0"/>
              <a:t>Select Amplifiers</a:t>
            </a:r>
            <a:endParaRPr lang="en-US" sz="2000" dirty="0"/>
          </a:p>
        </p:txBody>
      </p:sp>
      <p:cxnSp>
        <p:nvCxnSpPr>
          <p:cNvPr id="27" name="Straight Arrow Connector 26"/>
          <p:cNvCxnSpPr/>
          <p:nvPr/>
        </p:nvCxnSpPr>
        <p:spPr>
          <a:xfrm flipH="1">
            <a:off x="11430000" y="798946"/>
            <a:ext cx="990600" cy="87745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8" name="Rounded Rectangle 27"/>
          <p:cNvSpPr/>
          <p:nvPr/>
        </p:nvSpPr>
        <p:spPr>
          <a:xfrm>
            <a:off x="11963400" y="718156"/>
            <a:ext cx="2209800" cy="501044"/>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2048281" y="779332"/>
            <a:ext cx="2353519" cy="400110"/>
          </a:xfrm>
          <a:prstGeom prst="rect">
            <a:avLst/>
          </a:prstGeom>
          <a:noFill/>
        </p:spPr>
        <p:txBody>
          <a:bodyPr wrap="square" rtlCol="0">
            <a:spAutoFit/>
          </a:bodyPr>
          <a:lstStyle/>
          <a:p>
            <a:r>
              <a:rPr lang="en-US" sz="2000" dirty="0" smtClean="0"/>
              <a:t>Select Products</a:t>
            </a:r>
            <a:endParaRPr lang="en-US" sz="2000" dirty="0"/>
          </a:p>
        </p:txBody>
      </p:sp>
    </p:spTree>
    <p:extLst>
      <p:ext uri="{BB962C8B-B14F-4D97-AF65-F5344CB8AC3E}">
        <p14:creationId xmlns:p14="http://schemas.microsoft.com/office/powerpoint/2010/main" val="29925446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filters to find the best device</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4</a:t>
            </a:fld>
            <a:endParaRPr lang="en-US"/>
          </a:p>
        </p:txBody>
      </p:sp>
      <p:pic>
        <p:nvPicPr>
          <p:cNvPr id="2457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96" t="64805" r="81007" b="16147"/>
          <a:stretch/>
        </p:blipFill>
        <p:spPr bwMode="auto">
          <a:xfrm>
            <a:off x="3014131" y="1086498"/>
            <a:ext cx="2713956" cy="1802710"/>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pic>
        <p:nvPicPr>
          <p:cNvPr id="24579"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663" t="55380" r="81119" b="14210"/>
          <a:stretch/>
        </p:blipFill>
        <p:spPr bwMode="auto">
          <a:xfrm>
            <a:off x="5989873" y="1104020"/>
            <a:ext cx="2734357" cy="2878077"/>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pic>
        <p:nvPicPr>
          <p:cNvPr id="24580"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247" t="26537" r="82368" b="53896"/>
          <a:stretch/>
        </p:blipFill>
        <p:spPr bwMode="auto">
          <a:xfrm>
            <a:off x="8928487" y="1086498"/>
            <a:ext cx="2425313" cy="1851829"/>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pic>
        <p:nvPicPr>
          <p:cNvPr id="24582" name="Picture 6"/>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858" t="60208" r="81979" b="8988"/>
          <a:stretch/>
        </p:blipFill>
        <p:spPr bwMode="auto">
          <a:xfrm>
            <a:off x="11616717" y="1066800"/>
            <a:ext cx="2556483" cy="2915298"/>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pic>
        <p:nvPicPr>
          <p:cNvPr id="9"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9188" t="33237" r="2567" b="31949"/>
          <a:stretch/>
        </p:blipFill>
        <p:spPr bwMode="auto">
          <a:xfrm>
            <a:off x="1828800" y="4191000"/>
            <a:ext cx="12618547" cy="3151558"/>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sp>
        <p:nvSpPr>
          <p:cNvPr id="4" name="Rounded Rectangle 3"/>
          <p:cNvSpPr/>
          <p:nvPr/>
        </p:nvSpPr>
        <p:spPr>
          <a:xfrm>
            <a:off x="1905000" y="5513758"/>
            <a:ext cx="12420600" cy="457200"/>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flipV="1">
            <a:off x="1257302" y="5766779"/>
            <a:ext cx="876298" cy="7544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76200" y="5436054"/>
            <a:ext cx="1589590" cy="888546"/>
            <a:chOff x="76200" y="5436054"/>
            <a:chExt cx="1589590" cy="888546"/>
          </a:xfrm>
        </p:grpSpPr>
        <p:sp>
          <p:nvSpPr>
            <p:cNvPr id="13" name="Rounded Rectangle 12"/>
            <p:cNvSpPr/>
            <p:nvPr/>
          </p:nvSpPr>
          <p:spPr>
            <a:xfrm>
              <a:off x="76200" y="5436054"/>
              <a:ext cx="1485900" cy="888546"/>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83436" y="5488282"/>
              <a:ext cx="1582354" cy="707886"/>
            </a:xfrm>
            <a:prstGeom prst="rect">
              <a:avLst/>
            </a:prstGeom>
            <a:noFill/>
          </p:spPr>
          <p:txBody>
            <a:bodyPr wrap="square" rtlCol="0">
              <a:spAutoFit/>
            </a:bodyPr>
            <a:lstStyle/>
            <a:p>
              <a:r>
                <a:rPr lang="en-US" sz="2000" dirty="0" smtClean="0"/>
                <a:t>OPA320</a:t>
              </a:r>
            </a:p>
            <a:p>
              <a:r>
                <a:rPr lang="en-US" sz="2000" dirty="0" smtClean="0"/>
                <a:t>Best offset</a:t>
              </a:r>
              <a:endParaRPr lang="en-US" sz="2000" dirty="0"/>
            </a:p>
          </p:txBody>
        </p:sp>
      </p:grpSp>
      <p:cxnSp>
        <p:nvCxnSpPr>
          <p:cNvPr id="16" name="Straight Arrow Connector 15"/>
          <p:cNvCxnSpPr/>
          <p:nvPr/>
        </p:nvCxnSpPr>
        <p:spPr>
          <a:xfrm>
            <a:off x="2400302" y="2209046"/>
            <a:ext cx="87629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17" name="Group 16"/>
          <p:cNvGrpSpPr/>
          <p:nvPr/>
        </p:nvGrpSpPr>
        <p:grpSpPr>
          <a:xfrm>
            <a:off x="246445" y="1802872"/>
            <a:ext cx="2439605" cy="1107396"/>
            <a:chOff x="5844726" y="1246257"/>
            <a:chExt cx="5834698" cy="1246512"/>
          </a:xfrm>
        </p:grpSpPr>
        <p:sp>
          <p:nvSpPr>
            <p:cNvPr id="18" name="Rounded Rectangle 17"/>
            <p:cNvSpPr/>
            <p:nvPr/>
          </p:nvSpPr>
          <p:spPr>
            <a:xfrm>
              <a:off x="5844726" y="1246257"/>
              <a:ext cx="5834698"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215791" y="1349514"/>
              <a:ext cx="5253493" cy="1143255"/>
            </a:xfrm>
            <a:prstGeom prst="rect">
              <a:avLst/>
            </a:prstGeom>
            <a:noFill/>
          </p:spPr>
          <p:txBody>
            <a:bodyPr wrap="square" rtlCol="0">
              <a:spAutoFit/>
            </a:bodyPr>
            <a:lstStyle/>
            <a:p>
              <a:r>
                <a:rPr lang="en-US" sz="2000" dirty="0" smtClean="0"/>
                <a:t>Use the filters to narrow options</a:t>
              </a:r>
              <a:endParaRPr lang="en-US" sz="2000" dirty="0"/>
            </a:p>
          </p:txBody>
        </p:sp>
      </p:grpSp>
    </p:spTree>
    <p:extLst>
      <p:ext uri="{BB962C8B-B14F-4D97-AF65-F5344CB8AC3E}">
        <p14:creationId xmlns:p14="http://schemas.microsoft.com/office/powerpoint/2010/main" val="12485130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the latest model from the web</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5</a:t>
            </a:fld>
            <a:endParaRPr lang="en-US"/>
          </a:p>
        </p:txBody>
      </p:sp>
      <p:pic>
        <p:nvPicPr>
          <p:cNvPr id="430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8507" r="31725" b="4062"/>
          <a:stretch/>
        </p:blipFill>
        <p:spPr bwMode="auto">
          <a:xfrm>
            <a:off x="304800" y="1219200"/>
            <a:ext cx="8341489" cy="57294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11"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532" t="92449" r="18183"/>
          <a:stretch/>
        </p:blipFill>
        <p:spPr bwMode="auto">
          <a:xfrm>
            <a:off x="551243" y="6774083"/>
            <a:ext cx="9646027" cy="6173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ounded Rectangle 6"/>
          <p:cNvSpPr/>
          <p:nvPr/>
        </p:nvSpPr>
        <p:spPr>
          <a:xfrm>
            <a:off x="7543800" y="6963240"/>
            <a:ext cx="685800" cy="35195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H="1">
            <a:off x="8229600" y="6447959"/>
            <a:ext cx="2345612" cy="4869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8283202" y="4800600"/>
            <a:ext cx="1914068" cy="143472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9829800" y="4217110"/>
            <a:ext cx="3429000" cy="1135343"/>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9906000" y="4292768"/>
            <a:ext cx="3657600" cy="1015663"/>
          </a:xfrm>
          <a:prstGeom prst="rect">
            <a:avLst/>
          </a:prstGeom>
          <a:noFill/>
        </p:spPr>
        <p:txBody>
          <a:bodyPr wrap="square" rtlCol="0">
            <a:spAutoFit/>
          </a:bodyPr>
          <a:lstStyle/>
          <a:p>
            <a:r>
              <a:rPr lang="en-US" sz="2000" dirty="0" smtClean="0"/>
              <a:t>2. Select the “reference design”.  This will be a fully wired example schematic.</a:t>
            </a:r>
            <a:endParaRPr lang="en-US" sz="2000" dirty="0"/>
          </a:p>
        </p:txBody>
      </p:sp>
      <p:sp>
        <p:nvSpPr>
          <p:cNvPr id="12" name="Rounded Rectangle 11"/>
          <p:cNvSpPr/>
          <p:nvPr/>
        </p:nvSpPr>
        <p:spPr>
          <a:xfrm>
            <a:off x="551242" y="6096000"/>
            <a:ext cx="7983157" cy="35195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10170262" y="5818005"/>
            <a:ext cx="3088538" cy="1135343"/>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0246462" y="5893663"/>
            <a:ext cx="3012338" cy="1015663"/>
          </a:xfrm>
          <a:prstGeom prst="rect">
            <a:avLst/>
          </a:prstGeom>
          <a:noFill/>
        </p:spPr>
        <p:txBody>
          <a:bodyPr wrap="square" rtlCol="0">
            <a:spAutoFit/>
          </a:bodyPr>
          <a:lstStyle/>
          <a:p>
            <a:r>
              <a:rPr lang="en-US" sz="2000" dirty="0" smtClean="0"/>
              <a:t>3. Press open and TINA SPICE will directly open the schematic.</a:t>
            </a:r>
            <a:endParaRPr lang="en-US" sz="2000" dirty="0"/>
          </a:p>
        </p:txBody>
      </p:sp>
      <p:cxnSp>
        <p:nvCxnSpPr>
          <p:cNvPr id="16" name="Straight Arrow Connector 15"/>
          <p:cNvCxnSpPr/>
          <p:nvPr/>
        </p:nvCxnSpPr>
        <p:spPr>
          <a:xfrm flipH="1">
            <a:off x="6180908" y="2819400"/>
            <a:ext cx="3411584" cy="533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9673515" y="2590800"/>
            <a:ext cx="3429000" cy="1135343"/>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9749715" y="2666458"/>
            <a:ext cx="3128085" cy="1015663"/>
          </a:xfrm>
          <a:prstGeom prst="rect">
            <a:avLst/>
          </a:prstGeom>
          <a:noFill/>
        </p:spPr>
        <p:txBody>
          <a:bodyPr wrap="square" rtlCol="0">
            <a:spAutoFit/>
          </a:bodyPr>
          <a:lstStyle/>
          <a:p>
            <a:r>
              <a:rPr lang="en-US" sz="2000" dirty="0" smtClean="0"/>
              <a:t>1. The TINA model is located under tools and software.</a:t>
            </a:r>
            <a:endParaRPr lang="en-US" sz="2000" dirty="0"/>
          </a:p>
        </p:txBody>
      </p:sp>
    </p:spTree>
    <p:extLst>
      <p:ext uri="{BB962C8B-B14F-4D97-AF65-F5344CB8AC3E}">
        <p14:creationId xmlns:p14="http://schemas.microsoft.com/office/powerpoint/2010/main" val="21706075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2B97888F-6AF7-4263-B69D-592D8C33BAC7}" type="slidenum">
              <a:rPr lang="en-US" smtClean="0"/>
              <a:pPr>
                <a:defRPr/>
              </a:pPr>
              <a:t>6</a:t>
            </a:fld>
            <a:endParaRPr lang="en-US"/>
          </a:p>
        </p:txBody>
      </p:sp>
      <p:sp>
        <p:nvSpPr>
          <p:cNvPr id="7" name="Title 1"/>
          <p:cNvSpPr txBox="1">
            <a:spLocks/>
          </p:cNvSpPr>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lvl1pPr algn="l" rtl="0" eaLnBrk="0" fontAlgn="base" hangingPunct="0">
              <a:lnSpc>
                <a:spcPct val="85000"/>
              </a:lnSpc>
              <a:spcBef>
                <a:spcPct val="0"/>
              </a:spcBef>
              <a:spcAft>
                <a:spcPct val="0"/>
              </a:spcAft>
              <a:defRPr sz="64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defTabSz="914400"/>
            <a:r>
              <a:rPr lang="en-US" kern="0" smtClean="0"/>
              <a:t>Agenda </a:t>
            </a:r>
            <a:endParaRPr lang="en-US" kern="0" dirty="0"/>
          </a:p>
        </p:txBody>
      </p:sp>
      <p:sp>
        <p:nvSpPr>
          <p:cNvPr id="8" name="Content Placeholder 2"/>
          <p:cNvSpPr txBox="1">
            <a:spLocks/>
          </p:cNvSpPr>
          <p:nvPr/>
        </p:nvSpPr>
        <p:spPr bwMode="auto">
          <a:xfrm>
            <a:off x="533406" y="1258172"/>
            <a:ext cx="13548360" cy="5935118"/>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Bef>
                <a:spcPts val="1067"/>
              </a:spcBef>
              <a:spcAft>
                <a:spcPct val="0"/>
              </a:spcAft>
              <a:buFontTx/>
              <a:buNone/>
              <a:defRPr sz="2900" b="1">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pPr marL="514350" indent="-514350" defTabSz="914400">
              <a:buFont typeface="+mj-lt"/>
              <a:buAutoNum type="arabicPeriod"/>
            </a:pPr>
            <a:r>
              <a:rPr lang="en-US" kern="0" dirty="0" smtClean="0"/>
              <a:t>SAR Operation Overview</a:t>
            </a:r>
          </a:p>
          <a:p>
            <a:pPr marL="514350" indent="-514350" defTabSz="914400">
              <a:buFont typeface="+mj-lt"/>
              <a:buAutoNum type="arabicPeriod"/>
            </a:pPr>
            <a:r>
              <a:rPr lang="en-US" kern="0" dirty="0" smtClean="0"/>
              <a:t>Select the data converter</a:t>
            </a:r>
          </a:p>
          <a:p>
            <a:pPr marL="514350" indent="-514350" defTabSz="914400">
              <a:buFont typeface="+mj-lt"/>
              <a:buAutoNum type="arabicPeriod"/>
            </a:pPr>
            <a:r>
              <a:rPr lang="en-US" kern="0" dirty="0" smtClean="0"/>
              <a:t>Use the Calculator to find amplifier and RC filter</a:t>
            </a:r>
          </a:p>
          <a:p>
            <a:pPr marL="514350" indent="-514350" defTabSz="914400">
              <a:buFont typeface="+mj-lt"/>
              <a:buAutoNum type="arabicPeriod"/>
            </a:pPr>
            <a:r>
              <a:rPr lang="en-US" kern="0" dirty="0" smtClean="0"/>
              <a:t>Find the Op Amp</a:t>
            </a:r>
          </a:p>
          <a:p>
            <a:pPr marL="514350" indent="-514350" defTabSz="914400">
              <a:buFont typeface="+mj-lt"/>
              <a:buAutoNum type="arabicPeriod"/>
            </a:pPr>
            <a:r>
              <a:rPr lang="en-US" kern="0" dirty="0" smtClean="0">
                <a:solidFill>
                  <a:srgbClr val="FF0000"/>
                </a:solidFill>
              </a:rPr>
              <a:t>Verify the Op Amp Model</a:t>
            </a:r>
          </a:p>
          <a:p>
            <a:pPr marL="514350" indent="-514350" defTabSz="914400">
              <a:buFont typeface="+mj-lt"/>
              <a:buAutoNum type="arabicPeriod"/>
            </a:pPr>
            <a:r>
              <a:rPr lang="en-US" kern="0" dirty="0" smtClean="0"/>
              <a:t>Building the SAR Model</a:t>
            </a:r>
          </a:p>
          <a:p>
            <a:pPr marL="514350" indent="-514350" defTabSz="914400">
              <a:buFont typeface="+mj-lt"/>
              <a:buAutoNum type="arabicPeriod"/>
            </a:pPr>
            <a:r>
              <a:rPr lang="en-US" kern="0" dirty="0" smtClean="0"/>
              <a:t>Refine the </a:t>
            </a:r>
            <a:r>
              <a:rPr lang="en-US" kern="0" dirty="0" err="1" smtClean="0"/>
              <a:t>Rfilt</a:t>
            </a:r>
            <a:r>
              <a:rPr lang="en-US" kern="0" dirty="0" smtClean="0"/>
              <a:t> and </a:t>
            </a:r>
            <a:r>
              <a:rPr lang="en-US" kern="0" dirty="0" err="1" smtClean="0"/>
              <a:t>Cfilt</a:t>
            </a:r>
            <a:r>
              <a:rPr lang="en-US" kern="0" dirty="0" smtClean="0"/>
              <a:t> values</a:t>
            </a:r>
          </a:p>
          <a:p>
            <a:pPr marL="514350" indent="-514350" defTabSz="914400">
              <a:buFont typeface="+mj-lt"/>
              <a:buAutoNum type="arabicPeriod"/>
            </a:pPr>
            <a:r>
              <a:rPr lang="en-US" kern="0" dirty="0" smtClean="0"/>
              <a:t>Final simulations</a:t>
            </a:r>
          </a:p>
          <a:p>
            <a:pPr marL="514350" indent="-514350" defTabSz="914400">
              <a:buFont typeface="+mj-lt"/>
              <a:buAutoNum type="arabicPeriod"/>
            </a:pPr>
            <a:r>
              <a:rPr lang="en-US" kern="0" dirty="0" smtClean="0"/>
              <a:t>Measured Results</a:t>
            </a:r>
          </a:p>
          <a:p>
            <a:pPr marL="514350" indent="-514350" defTabSz="914400">
              <a:buFont typeface="+mj-lt"/>
              <a:buAutoNum type="arabicPeriod"/>
            </a:pPr>
            <a:r>
              <a:rPr lang="en-US" kern="0" dirty="0" smtClean="0"/>
              <a:t> SAR Drive Calculator Algorithm</a:t>
            </a:r>
          </a:p>
          <a:p>
            <a:pPr marL="514350" indent="-514350" defTabSz="914400">
              <a:buFont typeface="+mj-lt"/>
              <a:buAutoNum type="arabicPeriod"/>
            </a:pPr>
            <a:endParaRPr lang="en-US" kern="0" dirty="0"/>
          </a:p>
        </p:txBody>
      </p:sp>
    </p:spTree>
    <p:extLst>
      <p:ext uri="{BB962C8B-B14F-4D97-AF65-F5344CB8AC3E}">
        <p14:creationId xmlns:p14="http://schemas.microsoft.com/office/powerpoint/2010/main" val="39455247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 Amp Model: Open Loop Gain</a:t>
            </a:r>
            <a:endParaRPr lang="en-US" dirty="0"/>
          </a:p>
        </p:txBody>
      </p:sp>
      <p:sp>
        <p:nvSpPr>
          <p:cNvPr id="4" name="Slide Number Placeholder 3"/>
          <p:cNvSpPr>
            <a:spLocks noGrp="1"/>
          </p:cNvSpPr>
          <p:nvPr>
            <p:ph type="sldNum" sz="quarter" idx="10"/>
          </p:nvPr>
        </p:nvSpPr>
        <p:spPr/>
        <p:txBody>
          <a:bodyPr/>
          <a:lstStyle/>
          <a:p>
            <a:fld id="{3B20521C-F793-4067-BB07-C7AF74E21EF3}" type="slidenum">
              <a:rPr lang="en-US" smtClean="0"/>
              <a:pPr/>
              <a:t>7</a:t>
            </a:fld>
            <a:endParaRPr lang="en-US" dirty="0"/>
          </a:p>
        </p:txBody>
      </p:sp>
      <p:sp>
        <p:nvSpPr>
          <p:cNvPr id="6" name="Rectangle 5"/>
          <p:cNvSpPr/>
          <p:nvPr/>
        </p:nvSpPr>
        <p:spPr>
          <a:xfrm>
            <a:off x="4549699" y="4910997"/>
            <a:ext cx="2337296" cy="548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7" name="Rectangle 6"/>
          <p:cNvSpPr/>
          <p:nvPr/>
        </p:nvSpPr>
        <p:spPr>
          <a:xfrm>
            <a:off x="10830064" y="3398893"/>
            <a:ext cx="2337296" cy="548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graphicFrame>
        <p:nvGraphicFramePr>
          <p:cNvPr id="17" name="Object 16"/>
          <p:cNvGraphicFramePr>
            <a:graphicFrameLocks noChangeAspect="1"/>
          </p:cNvGraphicFramePr>
          <p:nvPr>
            <p:extLst>
              <p:ext uri="{D42A27DB-BD31-4B8C-83A1-F6EECF244321}">
                <p14:modId xmlns:p14="http://schemas.microsoft.com/office/powerpoint/2010/main" val="491095755"/>
              </p:ext>
            </p:extLst>
          </p:nvPr>
        </p:nvGraphicFramePr>
        <p:xfrm>
          <a:off x="228600" y="1066800"/>
          <a:ext cx="14097000" cy="6146864"/>
        </p:xfrm>
        <a:graphic>
          <a:graphicData uri="http://schemas.openxmlformats.org/presentationml/2006/ole">
            <mc:AlternateContent xmlns:mc="http://schemas.openxmlformats.org/markup-compatibility/2006">
              <mc:Choice xmlns:v="urn:schemas-microsoft-com:vml" Requires="v">
                <p:oleObj spid="_x0000_s10931" name="Visio" r:id="rId5" imgW="15006857" imgH="6534216" progId="">
                  <p:embed/>
                </p:oleObj>
              </mc:Choice>
              <mc:Fallback>
                <p:oleObj name="Visio" r:id="rId5" imgW="15006857" imgH="6534216" progId="">
                  <p:embed/>
                  <p:pic>
                    <p:nvPicPr>
                      <p:cNvPr id="0" name="Picture 60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1066800"/>
                        <a:ext cx="14097000" cy="61468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3855063495"/>
              </p:ext>
            </p:extLst>
          </p:nvPr>
        </p:nvGraphicFramePr>
        <p:xfrm>
          <a:off x="12801600" y="6629400"/>
          <a:ext cx="1562100" cy="825500"/>
        </p:xfrm>
        <a:graphic>
          <a:graphicData uri="http://schemas.openxmlformats.org/presentationml/2006/ole">
            <mc:AlternateContent xmlns:mc="http://schemas.openxmlformats.org/markup-compatibility/2006">
              <mc:Choice xmlns:v="urn:schemas-microsoft-com:vml" Requires="v">
                <p:oleObj spid="_x0000_s10932" name="Packager Shell Object" showAsIcon="1" r:id="rId7" imgW="1571400" imgH="824400" progId="Package">
                  <p:embed/>
                </p:oleObj>
              </mc:Choice>
              <mc:Fallback>
                <p:oleObj name="Packager Shell Object" showAsIcon="1" r:id="rId7" imgW="1571400" imgH="824400" progId="Package">
                  <p:embed/>
                  <p:pic>
                    <p:nvPicPr>
                      <p:cNvPr id="0" name="Picture 606"/>
                      <p:cNvPicPr>
                        <a:picLocks noChangeAspect="1" noChangeArrowheads="1"/>
                      </p:cNvPicPr>
                      <p:nvPr/>
                    </p:nvPicPr>
                    <p:blipFill>
                      <a:blip r:embed="rId8"/>
                      <a:srcRect/>
                      <a:stretch>
                        <a:fillRect/>
                      </a:stretch>
                    </p:blipFill>
                    <p:spPr bwMode="auto">
                      <a:xfrm>
                        <a:off x="12801600" y="6629400"/>
                        <a:ext cx="1562100" cy="82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8938290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 Amp </a:t>
            </a:r>
            <a:r>
              <a:rPr lang="en-US" dirty="0" smtClean="0"/>
              <a:t>Model: </a:t>
            </a:r>
            <a:r>
              <a:rPr lang="en-US" dirty="0"/>
              <a:t>Open </a:t>
            </a:r>
            <a:r>
              <a:rPr lang="en-US" dirty="0" smtClean="0"/>
              <a:t>Loop Output Impedance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8</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1211488078"/>
              </p:ext>
            </p:extLst>
          </p:nvPr>
        </p:nvGraphicFramePr>
        <p:xfrm>
          <a:off x="12649200" y="6400800"/>
          <a:ext cx="1536700" cy="825500"/>
        </p:xfrm>
        <a:graphic>
          <a:graphicData uri="http://schemas.openxmlformats.org/presentationml/2006/ole">
            <mc:AlternateContent xmlns:mc="http://schemas.openxmlformats.org/markup-compatibility/2006">
              <mc:Choice xmlns:v="urn:schemas-microsoft-com:vml" Requires="v">
                <p:oleObj spid="_x0000_s11949" name="Packager Shell Object" showAsIcon="1" r:id="rId4" imgW="1536120" imgH="825480" progId="Package">
                  <p:embed/>
                </p:oleObj>
              </mc:Choice>
              <mc:Fallback>
                <p:oleObj name="Packager Shell Object" showAsIcon="1" r:id="rId4" imgW="1536120" imgH="825480" progId="Package">
                  <p:embed/>
                  <p:pic>
                    <p:nvPicPr>
                      <p:cNvPr id="0" name="Picture 600"/>
                      <p:cNvPicPr>
                        <a:picLocks noChangeAspect="1" noChangeArrowheads="1"/>
                      </p:cNvPicPr>
                      <p:nvPr/>
                    </p:nvPicPr>
                    <p:blipFill>
                      <a:blip r:embed="rId5"/>
                      <a:srcRect/>
                      <a:stretch>
                        <a:fillRect/>
                      </a:stretch>
                    </p:blipFill>
                    <p:spPr bwMode="auto">
                      <a:xfrm>
                        <a:off x="12649200" y="6400800"/>
                        <a:ext cx="1536700" cy="82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933624004"/>
              </p:ext>
            </p:extLst>
          </p:nvPr>
        </p:nvGraphicFramePr>
        <p:xfrm>
          <a:off x="304799" y="1371600"/>
          <a:ext cx="14042571" cy="5181600"/>
        </p:xfrm>
        <a:graphic>
          <a:graphicData uri="http://schemas.openxmlformats.org/presentationml/2006/ole">
            <mc:AlternateContent xmlns:mc="http://schemas.openxmlformats.org/markup-compatibility/2006">
              <mc:Choice xmlns:v="urn:schemas-microsoft-com:vml" Requires="v">
                <p:oleObj spid="_x0000_s11950" name="Visio" r:id="rId7" imgW="14740398" imgH="5429808" progId="Visio.Drawing.15">
                  <p:embed/>
                </p:oleObj>
              </mc:Choice>
              <mc:Fallback>
                <p:oleObj name="Visio" r:id="rId7" imgW="14740398" imgH="5429808" progId="Visio.Drawing.15">
                  <p:embed/>
                  <p:pic>
                    <p:nvPicPr>
                      <p:cNvPr id="0" name=""/>
                      <p:cNvPicPr/>
                      <p:nvPr/>
                    </p:nvPicPr>
                    <p:blipFill>
                      <a:blip r:embed="rId8"/>
                      <a:stretch>
                        <a:fillRect/>
                      </a:stretch>
                    </p:blipFill>
                    <p:spPr>
                      <a:xfrm>
                        <a:off x="304799" y="1371600"/>
                        <a:ext cx="14042571" cy="5181600"/>
                      </a:xfrm>
                      <a:prstGeom prst="rect">
                        <a:avLst/>
                      </a:prstGeom>
                    </p:spPr>
                  </p:pic>
                </p:oleObj>
              </mc:Fallback>
            </mc:AlternateContent>
          </a:graphicData>
        </a:graphic>
      </p:graphicFrame>
    </p:spTree>
    <p:extLst>
      <p:ext uri="{BB962C8B-B14F-4D97-AF65-F5344CB8AC3E}">
        <p14:creationId xmlns:p14="http://schemas.microsoft.com/office/powerpoint/2010/main" val="21860247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 Amp Model: Closed loop output impedance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9</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672777987"/>
              </p:ext>
            </p:extLst>
          </p:nvPr>
        </p:nvGraphicFramePr>
        <p:xfrm>
          <a:off x="304800" y="1295400"/>
          <a:ext cx="13848104" cy="5562600"/>
        </p:xfrm>
        <a:graphic>
          <a:graphicData uri="http://schemas.openxmlformats.org/presentationml/2006/ole">
            <mc:AlternateContent xmlns:mc="http://schemas.openxmlformats.org/markup-compatibility/2006">
              <mc:Choice xmlns:v="urn:schemas-microsoft-com:vml" Requires="v">
                <p:oleObj spid="_x0000_s12970" name="Visio" r:id="rId5" imgW="13083511" imgH="5073624" progId="Visio.Drawing.15">
                  <p:embed/>
                </p:oleObj>
              </mc:Choice>
              <mc:Fallback>
                <p:oleObj name="Visio" r:id="rId5" imgW="13083511" imgH="5073624" progId="Visio.Drawing.15">
                  <p:embed/>
                  <p:pic>
                    <p:nvPicPr>
                      <p:cNvPr id="0" name="Picture 596"/>
                      <p:cNvPicPr>
                        <a:picLocks noChangeAspect="1" noChangeArrowheads="1"/>
                      </p:cNvPicPr>
                      <p:nvPr/>
                    </p:nvPicPr>
                    <p:blipFill>
                      <a:blip r:embed="rId6"/>
                      <a:srcRect/>
                      <a:stretch>
                        <a:fillRect/>
                      </a:stretch>
                    </p:blipFill>
                    <p:spPr bwMode="auto">
                      <a:xfrm>
                        <a:off x="304800" y="1295400"/>
                        <a:ext cx="13848104" cy="556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54004828"/>
              </p:ext>
            </p:extLst>
          </p:nvPr>
        </p:nvGraphicFramePr>
        <p:xfrm>
          <a:off x="11658600" y="6248400"/>
          <a:ext cx="1776413" cy="825500"/>
        </p:xfrm>
        <a:graphic>
          <a:graphicData uri="http://schemas.openxmlformats.org/presentationml/2006/ole">
            <mc:AlternateContent xmlns:mc="http://schemas.openxmlformats.org/markup-compatibility/2006">
              <mc:Choice xmlns:v="urn:schemas-microsoft-com:vml" Requires="v">
                <p:oleObj spid="_x0000_s12971" name="Packager Shell Object" showAsIcon="1" r:id="rId7" imgW="1776960" imgH="825480" progId="Package">
                  <p:embed/>
                </p:oleObj>
              </mc:Choice>
              <mc:Fallback>
                <p:oleObj name="Packager Shell Object" showAsIcon="1" r:id="rId7" imgW="1776960" imgH="825480" progId="Package">
                  <p:embed/>
                  <p:pic>
                    <p:nvPicPr>
                      <p:cNvPr id="0" name="Picture 597"/>
                      <p:cNvPicPr>
                        <a:picLocks noChangeAspect="1" noChangeArrowheads="1"/>
                      </p:cNvPicPr>
                      <p:nvPr/>
                    </p:nvPicPr>
                    <p:blipFill>
                      <a:blip r:embed="rId8"/>
                      <a:srcRect/>
                      <a:stretch>
                        <a:fillRect/>
                      </a:stretch>
                    </p:blipFill>
                    <p:spPr bwMode="auto">
                      <a:xfrm>
                        <a:off x="11658600" y="6248400"/>
                        <a:ext cx="1776413" cy="82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02693388"/>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1ED3A77-EC22-42A8-B9FA-65E2D1E14490}">
  <ds:schemaRefs>
    <ds:schemaRef ds:uri="http://schemas.microsoft.com/office/2006/documentManagement/types"/>
    <ds:schemaRef ds:uri="http://purl.org/dc/elements/1.1/"/>
    <ds:schemaRef ds:uri="http://purl.org/dc/dcmitype/"/>
    <ds:schemaRef ds:uri="http://www.w3.org/XML/1998/namespace"/>
    <ds:schemaRef ds:uri="http://schemas.microsoft.com/office/2006/metadata/properties"/>
    <ds:schemaRef ds:uri="http://purl.org/dc/terms/"/>
    <ds:schemaRef ds:uri="http://schemas.openxmlformats.org/package/2006/metadata/core-properties"/>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24529</TotalTime>
  <Words>1609</Words>
  <Application>Microsoft Office PowerPoint</Application>
  <PresentationFormat>Custom</PresentationFormat>
  <Paragraphs>91</Paragraphs>
  <Slides>11</Slides>
  <Notes>11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11</vt:i4>
      </vt:variant>
    </vt:vector>
  </HeadingPairs>
  <TitlesOfParts>
    <vt:vector size="14" baseType="lpstr">
      <vt:lpstr>FinalPowerpoint</vt:lpstr>
      <vt:lpstr>Visio</vt:lpstr>
      <vt:lpstr>Packager Shell Object</vt:lpstr>
      <vt:lpstr>Selecting and Verifying the Driver Amplifier TIPL 4402  TI Precision Labs – ADCs</vt:lpstr>
      <vt:lpstr>PowerPoint Presentation</vt:lpstr>
      <vt:lpstr>Find the Op Amp</vt:lpstr>
      <vt:lpstr>Set filters to find the best device</vt:lpstr>
      <vt:lpstr>Get the latest model from the web</vt:lpstr>
      <vt:lpstr>PowerPoint Presentation</vt:lpstr>
      <vt:lpstr>Op Amp Model: Open Loop Gain</vt:lpstr>
      <vt:lpstr>Op Amp Model: Open Loop Output Impedance</vt:lpstr>
      <vt:lpstr>Op Amp Model: Closed loop output impedance</vt:lpstr>
      <vt:lpstr>PowerPoint Presentation</vt:lpstr>
      <vt:lpstr>Thanks for your time! Please try the quiz.</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Liska, Peggy</cp:lastModifiedBy>
  <cp:revision>547</cp:revision>
  <cp:lastPrinted>2017-03-22T20:22:26Z</cp:lastPrinted>
  <dcterms:created xsi:type="dcterms:W3CDTF">2014-01-16T17:03:53Z</dcterms:created>
  <dcterms:modified xsi:type="dcterms:W3CDTF">2017-06-09T21:24:01Z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